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3"/>
  </p:notesMasterIdLst>
  <p:sldIdLst>
    <p:sldId id="1556" r:id="rId2"/>
    <p:sldId id="1557" r:id="rId3"/>
    <p:sldId id="1559" r:id="rId4"/>
    <p:sldId id="1560" r:id="rId5"/>
    <p:sldId id="1169" r:id="rId6"/>
    <p:sldId id="1168" r:id="rId7"/>
    <p:sldId id="1170" r:id="rId8"/>
    <p:sldId id="1171" r:id="rId9"/>
    <p:sldId id="1172" r:id="rId10"/>
    <p:sldId id="1173" r:id="rId11"/>
    <p:sldId id="1174" r:id="rId12"/>
    <p:sldId id="1175" r:id="rId13"/>
    <p:sldId id="1176" r:id="rId14"/>
    <p:sldId id="1177" r:id="rId15"/>
    <p:sldId id="1178" r:id="rId16"/>
    <p:sldId id="1179" r:id="rId17"/>
    <p:sldId id="1180" r:id="rId18"/>
    <p:sldId id="1181" r:id="rId19"/>
    <p:sldId id="1182" r:id="rId20"/>
    <p:sldId id="1183" r:id="rId21"/>
    <p:sldId id="1184" r:id="rId22"/>
    <p:sldId id="1185" r:id="rId23"/>
    <p:sldId id="1186" r:id="rId24"/>
    <p:sldId id="1187" r:id="rId25"/>
    <p:sldId id="1188" r:id="rId26"/>
    <p:sldId id="1189" r:id="rId27"/>
    <p:sldId id="1190" r:id="rId28"/>
    <p:sldId id="1191" r:id="rId29"/>
    <p:sldId id="1192" r:id="rId30"/>
    <p:sldId id="1193" r:id="rId31"/>
    <p:sldId id="1194" r:id="rId32"/>
    <p:sldId id="1195" r:id="rId33"/>
    <p:sldId id="1196" r:id="rId34"/>
    <p:sldId id="1197" r:id="rId35"/>
    <p:sldId id="1198" r:id="rId36"/>
    <p:sldId id="1199" r:id="rId37"/>
    <p:sldId id="1200" r:id="rId38"/>
    <p:sldId id="1201" r:id="rId39"/>
    <p:sldId id="1202" r:id="rId40"/>
    <p:sldId id="1203" r:id="rId41"/>
    <p:sldId id="1204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009051"/>
    <a:srgbClr val="FF9300"/>
    <a:srgbClr val="7030A0"/>
    <a:srgbClr val="CC9900"/>
    <a:srgbClr val="B3B3B3"/>
    <a:srgbClr val="0096FF"/>
    <a:srgbClr val="FC6400"/>
    <a:srgbClr val="FFFFFF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35663"/>
    <p:restoredTop sz="91369"/>
  </p:normalViewPr>
  <p:slideViewPr>
    <p:cSldViewPr snapToGrid="0" snapToObjects="1">
      <p:cViewPr>
        <p:scale>
          <a:sx n="140" d="100"/>
          <a:sy n="140" d="100"/>
        </p:scale>
        <p:origin x="144" y="1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0" d="100"/>
        <a:sy n="160" d="100"/>
      </p:scale>
      <p:origin x="0" y="80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12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946FA2-1D2A-6549-80D6-0C23207994F6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8E491D-C553-0E47-B5E2-359F38712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30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0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2689440" y="3581400"/>
            <a:ext cx="5235138" cy="1905000"/>
          </a:xfrm>
        </p:spPr>
        <p:txBody>
          <a:bodyPr/>
          <a:lstStyle>
            <a:lvl1pPr marL="0" indent="0">
              <a:buFont typeface="Wingdings" charset="0"/>
              <a:buNone/>
              <a:defRPr sz="2800">
                <a:latin typeface="Palatino"/>
                <a:cs typeface="Palatino"/>
              </a:defRPr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  <p:sp>
        <p:nvSpPr>
          <p:cNvPr id="88071" name="Rectangle 7"/>
          <p:cNvSpPr>
            <a:spLocks noGrp="1" noChangeArrowheads="1"/>
          </p:cNvSpPr>
          <p:nvPr>
            <p:ph type="dt" sz="half" idx="2"/>
          </p:nvPr>
        </p:nvSpPr>
        <p:spPr>
          <a:xfrm>
            <a:off x="685800" y="6512284"/>
            <a:ext cx="1966344" cy="19331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© 2017 by George B. Adams III</a:t>
            </a:r>
            <a:endParaRPr lang="en-US" dirty="0"/>
          </a:p>
        </p:txBody>
      </p:sp>
      <p:sp>
        <p:nvSpPr>
          <p:cNvPr id="88072" name="Rectangle 8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292929"/>
              </a:solidFill>
            </a:endParaRPr>
          </a:p>
        </p:txBody>
      </p:sp>
      <p:sp>
        <p:nvSpPr>
          <p:cNvPr id="88073" name="Rectangle 9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505254"/>
            <a:ext cx="1905000" cy="200346"/>
          </a:xfrm>
        </p:spPr>
        <p:txBody>
          <a:bodyPr/>
          <a:lstStyle>
            <a:lvl1pPr>
              <a:defRPr/>
            </a:lvl1pPr>
          </a:lstStyle>
          <a:p>
            <a:fld id="{4D2D4257-6C15-224C-8DC2-DCD1A34E52A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8076" name="Group 12"/>
          <p:cNvGrpSpPr>
            <a:grpSpLocks/>
          </p:cNvGrpSpPr>
          <p:nvPr/>
        </p:nvGrpSpPr>
        <p:grpSpPr bwMode="auto">
          <a:xfrm>
            <a:off x="0" y="914400"/>
            <a:ext cx="8686800" cy="2514600"/>
            <a:chOff x="0" y="576"/>
            <a:chExt cx="5472" cy="1584"/>
          </a:xfrm>
        </p:grpSpPr>
        <p:sp>
          <p:nvSpPr>
            <p:cNvPr id="88066" name="Oval 2"/>
            <p:cNvSpPr>
              <a:spLocks noChangeArrowheads="1"/>
            </p:cNvSpPr>
            <p:nvPr/>
          </p:nvSpPr>
          <p:spPr bwMode="auto">
            <a:xfrm>
              <a:off x="144" y="576"/>
              <a:ext cx="1584" cy="1584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292929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88067" name="Rectangle 3"/>
            <p:cNvSpPr>
              <a:spLocks noChangeArrowheads="1"/>
            </p:cNvSpPr>
            <p:nvPr/>
          </p:nvSpPr>
          <p:spPr bwMode="hidden">
            <a:xfrm>
              <a:off x="0" y="1056"/>
              <a:ext cx="2976" cy="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292929"/>
                </a:solidFill>
                <a:latin typeface="Times New Roman" charset="0"/>
                <a:ea typeface="ＭＳ Ｐゴシック" charset="0"/>
              </a:endParaRPr>
            </a:p>
          </p:txBody>
        </p:sp>
        <p:sp>
          <p:nvSpPr>
            <p:cNvPr id="88068" name="Rectangle 4"/>
            <p:cNvSpPr>
              <a:spLocks noChangeArrowheads="1"/>
            </p:cNvSpPr>
            <p:nvPr/>
          </p:nvSpPr>
          <p:spPr bwMode="hidden">
            <a:xfrm>
              <a:off x="2496" y="1056"/>
              <a:ext cx="2976" cy="720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292929"/>
                </a:solidFill>
                <a:latin typeface="Times New Roman" charset="0"/>
                <a:ea typeface="ＭＳ Ｐゴシック" charset="0"/>
              </a:endParaRPr>
            </a:p>
          </p:txBody>
        </p:sp>
      </p:grpSp>
      <p:sp>
        <p:nvSpPr>
          <p:cNvPr id="88069" name="Rectangle 5"/>
          <p:cNvSpPr>
            <a:spLocks noGrp="1" noChangeArrowheads="1"/>
          </p:cNvSpPr>
          <p:nvPr>
            <p:ph type="ctrTitle"/>
          </p:nvPr>
        </p:nvSpPr>
        <p:spPr>
          <a:xfrm>
            <a:off x="838200" y="1443038"/>
            <a:ext cx="7086600" cy="1600200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292929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8F17C3-15C2-DE46-A6A4-6FC2E4FFC64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872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1313" y="96838"/>
            <a:ext cx="1919287" cy="59991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31863" y="96838"/>
            <a:ext cx="5607050" cy="59991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292929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171EFE-CF74-014A-B355-1FE784D8A8B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02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292929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16CA18-62AE-B34C-A151-070DF961BCF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63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292929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64F1BF-07F9-B647-8658-AC5FA594FBA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151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9325" y="1981200"/>
            <a:ext cx="3754438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56163" y="1981200"/>
            <a:ext cx="3754437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292929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A0F5024-359D-6B46-98D1-05D86B9A129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379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292929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AAC6A8-8C03-6943-85EF-B4FF116F355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339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29292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7EC3C6A-BBE0-B94A-B791-E44AA6B2DA5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501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292929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BC6648-A2D1-2B45-B1A1-07A4BC236D8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537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292929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7FE9F4B-0DFF-E349-9FC8-2EF87F8443D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4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292929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1A1627-C93F-144E-9BE4-AD3FCD384D7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755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0" y="961470"/>
            <a:ext cx="2133600" cy="1016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292929"/>
              </a:solidFill>
              <a:latin typeface="Times New Roman" charset="0"/>
              <a:ea typeface="ＭＳ Ｐゴシック" charset="0"/>
            </a:endParaRP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1447794" y="962950"/>
            <a:ext cx="7239000" cy="101600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292929"/>
              </a:solidFill>
              <a:latin typeface="Times New Roman" charset="0"/>
              <a:ea typeface="ＭＳ Ｐゴシック" charset="0"/>
            </a:endParaRPr>
          </a:p>
        </p:txBody>
      </p:sp>
      <p:sp>
        <p:nvSpPr>
          <p:cNvPr id="87044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86830" y="96839"/>
            <a:ext cx="8240861" cy="745196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7045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6830" y="1171186"/>
            <a:ext cx="8247965" cy="492481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7046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87570" y="6505254"/>
            <a:ext cx="1986676" cy="193316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solidFill>
                  <a:srgbClr val="664D00"/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mtClean="0">
                <a:latin typeface="Arial" charset="0"/>
                <a:ea typeface="ＭＳ Ｐゴシック" charset="0"/>
              </a:rPr>
              <a:t>© 2017 by George B. Adams III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87047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/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292929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87048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25522" y="6505254"/>
            <a:ext cx="1905000" cy="193316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>
                <a:solidFill>
                  <a:srgbClr val="664D00"/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4D326016-910B-5547-A662-1BDDCCEB8203}" type="slidenum">
              <a:rPr lang="en-US" smtClean="0">
                <a:latin typeface="Arial" charset="0"/>
                <a:ea typeface="ＭＳ Ｐゴシック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latin typeface="Arial" charset="0"/>
              <a:ea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447675" indent="-44767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charset="0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889000" indent="-439738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charset="0"/>
        <a:buChar char="¡"/>
        <a:defRPr sz="2800">
          <a:solidFill>
            <a:schemeClr val="tx1"/>
          </a:solidFill>
          <a:latin typeface="+mn-lt"/>
          <a:ea typeface="+mn-ea"/>
        </a:defRPr>
      </a:lvl2pPr>
      <a:lvl3pPr marL="1293813" indent="-4032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charset="0"/>
        <a:buChar char="n"/>
        <a:defRPr sz="2400">
          <a:solidFill>
            <a:schemeClr val="tx1"/>
          </a:solidFill>
          <a:latin typeface="+mn-lt"/>
          <a:ea typeface="+mn-ea"/>
        </a:defRPr>
      </a:lvl3pPr>
      <a:lvl4pPr marL="1681163" indent="-385763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75000"/>
        <a:buFont typeface="Wingdings" charset="0"/>
        <a:buChar char="¡"/>
        <a:defRPr sz="2000">
          <a:solidFill>
            <a:schemeClr val="tx1"/>
          </a:solidFill>
          <a:latin typeface="+mn-lt"/>
          <a:ea typeface="+mn-ea"/>
        </a:defRPr>
      </a:lvl4pPr>
      <a:lvl5pPr marL="2070100" indent="-3873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charset="0"/>
        <a:buChar char="n"/>
        <a:defRPr sz="2000">
          <a:solidFill>
            <a:schemeClr val="tx1"/>
          </a:solidFill>
          <a:latin typeface="+mn-lt"/>
          <a:ea typeface="+mn-ea"/>
        </a:defRPr>
      </a:lvl5pPr>
      <a:lvl6pPr marL="2527300" indent="-3873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charset="0"/>
        <a:buChar char="n"/>
        <a:defRPr sz="2000">
          <a:solidFill>
            <a:schemeClr val="tx1"/>
          </a:solidFill>
          <a:latin typeface="+mn-lt"/>
          <a:ea typeface="+mn-ea"/>
        </a:defRPr>
      </a:lvl6pPr>
      <a:lvl7pPr marL="2984500" indent="-3873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charset="0"/>
        <a:buChar char="n"/>
        <a:defRPr sz="2000">
          <a:solidFill>
            <a:schemeClr val="tx1"/>
          </a:solidFill>
          <a:latin typeface="+mn-lt"/>
          <a:ea typeface="+mn-ea"/>
        </a:defRPr>
      </a:lvl7pPr>
      <a:lvl8pPr marL="3441700" indent="-3873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charset="0"/>
        <a:buChar char="n"/>
        <a:defRPr sz="2000">
          <a:solidFill>
            <a:schemeClr val="tx1"/>
          </a:solidFill>
          <a:latin typeface="+mn-lt"/>
          <a:ea typeface="+mn-ea"/>
        </a:defRPr>
      </a:lvl8pPr>
      <a:lvl9pPr marL="3898900" indent="-3873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charset="0"/>
        <a:buChar char="n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9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838199" y="1443038"/>
            <a:ext cx="7486027" cy="1600200"/>
          </a:xfrm>
        </p:spPr>
        <p:txBody>
          <a:bodyPr/>
          <a:lstStyle/>
          <a:p>
            <a:r>
              <a:rPr lang="en-US" dirty="0" smtClean="0"/>
              <a:t>CS250 Lecture 37 – Buses  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152144" y="3316784"/>
            <a:ext cx="6772434" cy="2361639"/>
          </a:xfrm>
        </p:spPr>
        <p:txBody>
          <a:bodyPr/>
          <a:lstStyle/>
          <a:p>
            <a:pPr algn="r"/>
            <a:r>
              <a:rPr lang="en-US" dirty="0"/>
              <a:t>				</a:t>
            </a:r>
            <a:r>
              <a:rPr lang="en-US" sz="2400" dirty="0" smtClean="0"/>
              <a:t>2017.11.15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the early days we didn't have the bus, we had a station wagon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– Mel Tillis</a:t>
            </a:r>
            <a:br>
              <a:rPr lang="en-US" dirty="0" smtClean="0"/>
            </a:br>
            <a:r>
              <a:rPr lang="en-US" sz="2000" i="1" dirty="0" smtClean="0"/>
              <a:t>Country music singer and songwriter</a:t>
            </a:r>
            <a:endParaRPr lang="en-US" i="1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2D4257-6C15-224C-8DC2-DCD1A34E52A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30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78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84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2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SB2-PCI_Car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2300"/>
            <a:ext cx="9144000" cy="559558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01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9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76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9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79900" y="1669534"/>
            <a:ext cx="4712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79646"/>
                </a:solidFill>
              </a:rPr>
              <a:t>Information flows to fetching device </a:t>
            </a:r>
            <a:endParaRPr lang="en-US" sz="2400" dirty="0">
              <a:solidFill>
                <a:srgbClr val="F79646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79900" y="2177534"/>
            <a:ext cx="49075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79646"/>
                </a:solidFill>
              </a:rPr>
              <a:t>Information flows from storing device </a:t>
            </a:r>
            <a:endParaRPr lang="en-US" sz="2400" dirty="0">
              <a:solidFill>
                <a:srgbClr val="F79646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34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4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830" y="1079746"/>
            <a:ext cx="8492578" cy="4924814"/>
          </a:xfrm>
        </p:spPr>
        <p:txBody>
          <a:bodyPr/>
          <a:lstStyle/>
          <a:p>
            <a:r>
              <a:rPr lang="en-US" dirty="0" smtClean="0"/>
              <a:t>Lab08 </a:t>
            </a:r>
            <a:r>
              <a:rPr lang="en-US" dirty="0" err="1" smtClean="0"/>
              <a:t>myprintf</a:t>
            </a:r>
            <a:r>
              <a:rPr lang="en-US" dirty="0" smtClean="0"/>
              <a:t>( )</a:t>
            </a:r>
          </a:p>
          <a:p>
            <a:pPr lvl="1"/>
            <a:r>
              <a:rPr lang="en-US" dirty="0" err="1" smtClean="0"/>
              <a:t>Raspbian</a:t>
            </a:r>
            <a:r>
              <a:rPr lang="en-US" dirty="0" smtClean="0"/>
              <a:t> </a:t>
            </a:r>
            <a:r>
              <a:rPr lang="en-US" dirty="0" err="1" smtClean="0"/>
              <a:t>gcc</a:t>
            </a:r>
            <a:r>
              <a:rPr lang="en-US" dirty="0" smtClean="0"/>
              <a:t> seems to insist that the integer</a:t>
            </a:r>
            <a:br>
              <a:rPr lang="en-US" dirty="0" smtClean="0"/>
            </a:br>
            <a:r>
              <a:rPr lang="en-US" dirty="0" smtClean="0"/>
              <a:t>-2147483648 cannot be represented using 32 bits, and so, uses 64 bits and then makes all arguments for calls to </a:t>
            </a:r>
            <a:r>
              <a:rPr lang="en-US" dirty="0" err="1" smtClean="0"/>
              <a:t>myprintf</a:t>
            </a:r>
            <a:r>
              <a:rPr lang="en-US" dirty="0" smtClean="0"/>
              <a:t>( ) occupy 64 bits in the stack</a:t>
            </a:r>
          </a:p>
          <a:p>
            <a:pPr lvl="1"/>
            <a:r>
              <a:rPr lang="en-US" dirty="0" smtClean="0"/>
              <a:t>If you special-case coded to handle this integer, OK</a:t>
            </a:r>
          </a:p>
          <a:p>
            <a:pPr lvl="1"/>
            <a:r>
              <a:rPr lang="en-US" dirty="0" smtClean="0"/>
              <a:t>I am adjusting the code test to exclude this integer</a:t>
            </a:r>
          </a:p>
          <a:p>
            <a:pPr lvl="1"/>
            <a:r>
              <a:rPr lang="en-US" dirty="0" smtClean="0"/>
              <a:t>There is also a newline/carriage-return difference between your likely output and the </a:t>
            </a:r>
            <a:r>
              <a:rPr lang="en-US" dirty="0" err="1" smtClean="0"/>
              <a:t>testout</a:t>
            </a:r>
            <a:r>
              <a:rPr lang="en-US" dirty="0" smtClean="0"/>
              <a:t> file:  </a:t>
            </a:r>
            <a:r>
              <a:rPr lang="en-US" i="1" dirty="0" smtClean="0"/>
              <a:t>diff</a:t>
            </a:r>
            <a:r>
              <a:rPr lang="en-US" dirty="0" smtClean="0"/>
              <a:t> will “complain bitterly” but you should not ignore your eyes this time:  If it looks OK, it is OK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6CA18-62AE-B34C-A151-070DF961BCF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823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1" y="0"/>
            <a:ext cx="887505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311900" y="2667000"/>
            <a:ext cx="1826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a</a:t>
            </a:r>
            <a:r>
              <a:rPr lang="en-US" sz="2400" dirty="0" smtClean="0">
                <a:solidFill>
                  <a:schemeClr val="accent6"/>
                </a:solidFill>
              </a:rPr>
              <a:t>nd crosstalk</a:t>
            </a:r>
            <a:endParaRPr lang="en-US" sz="2400" dirty="0">
              <a:solidFill>
                <a:schemeClr val="accent6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49379" y="4178300"/>
            <a:ext cx="2880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b</a:t>
            </a:r>
            <a:r>
              <a:rPr lang="en-US" sz="2400" dirty="0" smtClean="0">
                <a:solidFill>
                  <a:schemeClr val="accent6"/>
                </a:solidFill>
              </a:rPr>
              <a:t>ut reduced crosstalk</a:t>
            </a:r>
            <a:endParaRPr lang="en-US" sz="2400" dirty="0">
              <a:solidFill>
                <a:schemeClr val="accent6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4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53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57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613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19200" y="4940300"/>
            <a:ext cx="72009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rgbClr val="F79646"/>
                </a:solidFill>
              </a:rPr>
              <a:t>Configure then attach</a:t>
            </a:r>
            <a:r>
              <a:rPr lang="en-US" sz="2000" dirty="0" smtClean="0">
                <a:solidFill>
                  <a:srgbClr val="F79646"/>
                </a:solidFill>
              </a:rPr>
              <a:t> requires sys admin knowledge</a:t>
            </a:r>
          </a:p>
          <a:p>
            <a:r>
              <a:rPr lang="en-US" sz="2000" i="1" dirty="0" smtClean="0">
                <a:solidFill>
                  <a:srgbClr val="F79646"/>
                </a:solidFill>
              </a:rPr>
              <a:t>Wiring approach</a:t>
            </a:r>
            <a:r>
              <a:rPr lang="en-US" sz="2000" dirty="0" smtClean="0">
                <a:solidFill>
                  <a:srgbClr val="F79646"/>
                </a:solidFill>
              </a:rPr>
              <a:t> = sys admin knowledge built in</a:t>
            </a:r>
          </a:p>
          <a:p>
            <a:r>
              <a:rPr lang="en-US" sz="2000" i="1" dirty="0" smtClean="0">
                <a:solidFill>
                  <a:srgbClr val="F79646"/>
                </a:solidFill>
              </a:rPr>
              <a:t>Automatic</a:t>
            </a:r>
            <a:r>
              <a:rPr lang="en-US" sz="2000" dirty="0" smtClean="0">
                <a:solidFill>
                  <a:srgbClr val="F79646"/>
                </a:solidFill>
              </a:rPr>
              <a:t> is the third option above, very convenient, but</a:t>
            </a:r>
          </a:p>
          <a:p>
            <a:r>
              <a:rPr lang="en-US" sz="2000" dirty="0">
                <a:solidFill>
                  <a:srgbClr val="F79646"/>
                </a:solidFill>
              </a:rPr>
              <a:t>b</a:t>
            </a:r>
            <a:r>
              <a:rPr lang="en-US" sz="2000" dirty="0" smtClean="0">
                <a:solidFill>
                  <a:srgbClr val="F79646"/>
                </a:solidFill>
              </a:rPr>
              <a:t>ecomes an interface with the Real </a:t>
            </a:r>
            <a:r>
              <a:rPr lang="en-US" sz="2000" dirty="0" err="1" smtClean="0">
                <a:solidFill>
                  <a:srgbClr val="F79646"/>
                </a:solidFill>
              </a:rPr>
              <a:t>World</a:t>
            </a:r>
            <a:r>
              <a:rPr lang="en-US" sz="2000" baseline="30000" dirty="0" err="1" smtClean="0">
                <a:solidFill>
                  <a:srgbClr val="F79646"/>
                </a:solidFill>
              </a:rPr>
              <a:t>TM</a:t>
            </a:r>
            <a:r>
              <a:rPr lang="en-US" sz="2000" dirty="0">
                <a:solidFill>
                  <a:srgbClr val="F79646"/>
                </a:solidFill>
              </a:rPr>
              <a:t> </a:t>
            </a:r>
            <a:r>
              <a:rPr lang="en-US" sz="2000" dirty="0" smtClean="0">
                <a:solidFill>
                  <a:srgbClr val="F79646"/>
                </a:solidFill>
              </a:rPr>
              <a:t>with significant  implications for computer security</a:t>
            </a:r>
            <a:endParaRPr lang="en-US" sz="2000" dirty="0">
              <a:solidFill>
                <a:srgbClr val="F79646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72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29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685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3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48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51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830" y="1079746"/>
            <a:ext cx="8492578" cy="4924814"/>
          </a:xfrm>
        </p:spPr>
        <p:txBody>
          <a:bodyPr/>
          <a:lstStyle/>
          <a:p>
            <a:r>
              <a:rPr lang="en-US" dirty="0" smtClean="0"/>
              <a:t>No office hours Monday, Nov. 20, 4:30-5:30pm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For those on campus Monday, Nov. 20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Optional lecture </a:t>
            </a:r>
            <a:r>
              <a:rPr lang="en-US" dirty="0" smtClean="0"/>
              <a:t>about breaking the Enigma code in World War II by Alan Turing and team at Bletchley </a:t>
            </a:r>
            <a:r>
              <a:rPr lang="en-US" dirty="0" smtClean="0"/>
              <a:t>Park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Same time and place as our usual lecture</a:t>
            </a:r>
          </a:p>
          <a:p>
            <a:r>
              <a:rPr lang="en-US" dirty="0" smtClean="0"/>
              <a:t>You and your guest(s) are invited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6CA18-62AE-B34C-A151-070DF961BCF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3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9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07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784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74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87600" y="2984500"/>
            <a:ext cx="1223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79646"/>
                </a:solidFill>
              </a:rPr>
              <a:t>typically</a:t>
            </a:r>
            <a:endParaRPr lang="en-US" sz="2400" dirty="0">
              <a:solidFill>
                <a:srgbClr val="F79646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7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91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04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0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5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93800" y="5666432"/>
            <a:ext cx="70932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79646"/>
                </a:solidFill>
              </a:rPr>
              <a:t>Connections created and deleted dynamically by action</a:t>
            </a:r>
          </a:p>
          <a:p>
            <a:r>
              <a:rPr lang="en-US" sz="2400" dirty="0" smtClean="0">
                <a:solidFill>
                  <a:srgbClr val="F79646"/>
                </a:solidFill>
              </a:rPr>
              <a:t>of “Input” devices</a:t>
            </a:r>
            <a:endParaRPr lang="en-US" sz="2400" dirty="0">
              <a:solidFill>
                <a:srgbClr val="F79646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8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ime Cover Imitation Gam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794" y="0"/>
            <a:ext cx="5196206" cy="6858000"/>
          </a:xfrm>
          <a:prstGeom prst="rect">
            <a:avLst/>
          </a:prstGeom>
        </p:spPr>
      </p:pic>
      <p:pic>
        <p:nvPicPr>
          <p:cNvPr id="5" name="Picture 4" descr="Turning young man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7" r="18321"/>
          <a:stretch/>
        </p:blipFill>
        <p:spPr>
          <a:xfrm>
            <a:off x="-11" y="0"/>
            <a:ext cx="4044473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298500" y="5860716"/>
            <a:ext cx="18455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Alan Turing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487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56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93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03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58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912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34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S250_Slides copy (dragged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© 2017 by George B. Adams III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C6648-A2D1-2B45-B1A1-07A4BC236D8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76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M10203755">
  <a:themeElements>
    <a:clrScheme name="Office Theme 8">
      <a:dk1>
        <a:srgbClr val="292929"/>
      </a:dk1>
      <a:lt1>
        <a:srgbClr val="FFFFFF"/>
      </a:lt1>
      <a:dk2>
        <a:srgbClr val="000000"/>
      </a:dk2>
      <a:lt2>
        <a:srgbClr val="808080"/>
      </a:lt2>
      <a:accent1>
        <a:srgbClr val="CC9900"/>
      </a:accent1>
      <a:accent2>
        <a:srgbClr val="CCCC99"/>
      </a:accent2>
      <a:accent3>
        <a:srgbClr val="FFFFFF"/>
      </a:accent3>
      <a:accent4>
        <a:srgbClr val="212121"/>
      </a:accent4>
      <a:accent5>
        <a:srgbClr val="E2CAAA"/>
      </a:accent5>
      <a:accent6>
        <a:srgbClr val="B9B98A"/>
      </a:accent6>
      <a:hlink>
        <a:srgbClr val="999933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80808"/>
        </a:dk1>
        <a:lt1>
          <a:srgbClr val="F8F8F8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ADAAAA"/>
        </a:accent3>
        <a:accent4>
          <a:srgbClr val="D4D4D4"/>
        </a:accent4>
        <a:accent5>
          <a:srgbClr val="FFCAAA"/>
        </a:accent5>
        <a:accent6>
          <a:srgbClr val="B92D00"/>
        </a:accent6>
        <a:hlink>
          <a:srgbClr val="CC6600"/>
        </a:hlink>
        <a:folHlink>
          <a:srgbClr val="B2B28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2">
        <a:dk1>
          <a:srgbClr val="333333"/>
        </a:dk1>
        <a:lt1>
          <a:srgbClr val="F8F8F8"/>
        </a:lt1>
        <a:dk2>
          <a:srgbClr val="800000"/>
        </a:dk2>
        <a:lt2>
          <a:srgbClr val="FFFFFF"/>
        </a:lt2>
        <a:accent1>
          <a:srgbClr val="CC9900"/>
        </a:accent1>
        <a:accent2>
          <a:srgbClr val="666666"/>
        </a:accent2>
        <a:accent3>
          <a:srgbClr val="C0AAAA"/>
        </a:accent3>
        <a:accent4>
          <a:srgbClr val="D4D4D4"/>
        </a:accent4>
        <a:accent5>
          <a:srgbClr val="E2CAAA"/>
        </a:accent5>
        <a:accent6>
          <a:srgbClr val="5C5C5C"/>
        </a:accent6>
        <a:hlink>
          <a:srgbClr val="CC6600"/>
        </a:hlink>
        <a:folHlink>
          <a:srgbClr val="95A58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5F5F5F"/>
        </a:dk1>
        <a:lt1>
          <a:srgbClr val="A4BEE0"/>
        </a:lt1>
        <a:dk2>
          <a:srgbClr val="013253"/>
        </a:dk2>
        <a:lt2>
          <a:srgbClr val="FFFFFF"/>
        </a:lt2>
        <a:accent1>
          <a:srgbClr val="588480"/>
        </a:accent1>
        <a:accent2>
          <a:srgbClr val="6600FF"/>
        </a:accent2>
        <a:accent3>
          <a:srgbClr val="AAADB3"/>
        </a:accent3>
        <a:accent4>
          <a:srgbClr val="8BA2BF"/>
        </a:accent4>
        <a:accent5>
          <a:srgbClr val="B4C2C0"/>
        </a:accent5>
        <a:accent6>
          <a:srgbClr val="5C00E7"/>
        </a:accent6>
        <a:hlink>
          <a:srgbClr val="CCCC00"/>
        </a:hlink>
        <a:folHlink>
          <a:srgbClr val="5F5F5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3300"/>
        </a:dk1>
        <a:lt1>
          <a:srgbClr val="F8F8F8"/>
        </a:lt1>
        <a:dk2>
          <a:srgbClr val="3D4A1C"/>
        </a:dk2>
        <a:lt2>
          <a:srgbClr val="FFFFFF"/>
        </a:lt2>
        <a:accent1>
          <a:srgbClr val="99CC00"/>
        </a:accent1>
        <a:accent2>
          <a:srgbClr val="669900"/>
        </a:accent2>
        <a:accent3>
          <a:srgbClr val="AFB1AB"/>
        </a:accent3>
        <a:accent4>
          <a:srgbClr val="D4D4D4"/>
        </a:accent4>
        <a:accent5>
          <a:srgbClr val="CAE2AA"/>
        </a:accent5>
        <a:accent6>
          <a:srgbClr val="5C8A00"/>
        </a:accent6>
        <a:hlink>
          <a:srgbClr val="CC9900"/>
        </a:hlink>
        <a:folHlink>
          <a:srgbClr val="B2B28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5">
        <a:dk1>
          <a:srgbClr val="333333"/>
        </a:dk1>
        <a:lt1>
          <a:srgbClr val="F8F8F8"/>
        </a:lt1>
        <a:dk2>
          <a:srgbClr val="005D8C"/>
        </a:dk2>
        <a:lt2>
          <a:srgbClr val="FFFFFF"/>
        </a:lt2>
        <a:accent1>
          <a:srgbClr val="00CC99"/>
        </a:accent1>
        <a:accent2>
          <a:srgbClr val="0099CC"/>
        </a:accent2>
        <a:accent3>
          <a:srgbClr val="AAB6C5"/>
        </a:accent3>
        <a:accent4>
          <a:srgbClr val="D4D4D4"/>
        </a:accent4>
        <a:accent5>
          <a:srgbClr val="AAE2CA"/>
        </a:accent5>
        <a:accent6>
          <a:srgbClr val="008AB9"/>
        </a:accent6>
        <a:hlink>
          <a:srgbClr val="FFCC00"/>
        </a:hlink>
        <a:folHlink>
          <a:srgbClr val="D8D48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ECAE00"/>
        </a:lt1>
        <a:dk2>
          <a:srgbClr val="FFFFFF"/>
        </a:dk2>
        <a:lt2>
          <a:srgbClr val="333333"/>
        </a:lt2>
        <a:accent1>
          <a:srgbClr val="CC6600"/>
        </a:accent1>
        <a:accent2>
          <a:srgbClr val="BA6D10"/>
        </a:accent2>
        <a:accent3>
          <a:srgbClr val="F4D3AA"/>
        </a:accent3>
        <a:accent4>
          <a:srgbClr val="000000"/>
        </a:accent4>
        <a:accent5>
          <a:srgbClr val="E2B8AA"/>
        </a:accent5>
        <a:accent6>
          <a:srgbClr val="A8620D"/>
        </a:accent6>
        <a:hlink>
          <a:srgbClr val="666633"/>
        </a:hlink>
        <a:folHlink>
          <a:srgbClr val="8D996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372221"/>
        </a:dk2>
        <a:lt2>
          <a:srgbClr val="808080"/>
        </a:lt2>
        <a:accent1>
          <a:srgbClr val="009999"/>
        </a:accent1>
        <a:accent2>
          <a:srgbClr val="9AAC98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8B9B89"/>
        </a:accent6>
        <a:hlink>
          <a:srgbClr val="666699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8">
        <a:dk1>
          <a:srgbClr val="292929"/>
        </a:dk1>
        <a:lt1>
          <a:srgbClr val="FFFFFF"/>
        </a:lt1>
        <a:dk2>
          <a:srgbClr val="000000"/>
        </a:dk2>
        <a:lt2>
          <a:srgbClr val="808080"/>
        </a:lt2>
        <a:accent1>
          <a:srgbClr val="CC9900"/>
        </a:accent1>
        <a:accent2>
          <a:srgbClr val="CCCC99"/>
        </a:accent2>
        <a:accent3>
          <a:srgbClr val="FFFFFF"/>
        </a:accent3>
        <a:accent4>
          <a:srgbClr val="212121"/>
        </a:accent4>
        <a:accent5>
          <a:srgbClr val="E2CAAA"/>
        </a:accent5>
        <a:accent6>
          <a:srgbClr val="B9B98A"/>
        </a:accent6>
        <a:hlink>
          <a:srgbClr val="999933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40183</TotalTime>
  <Words>458</Words>
  <Application>Microsoft Macintosh PowerPoint</Application>
  <PresentationFormat>On-screen Show (4:3)</PresentationFormat>
  <Paragraphs>105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Calibri</vt:lpstr>
      <vt:lpstr>ＭＳ Ｐゴシック</vt:lpstr>
      <vt:lpstr>Palatino</vt:lpstr>
      <vt:lpstr>Times New Roman</vt:lpstr>
      <vt:lpstr>Wingdings</vt:lpstr>
      <vt:lpstr>Arial</vt:lpstr>
      <vt:lpstr>TM10203755</vt:lpstr>
      <vt:lpstr>CS250 Lecture 37 – Buses  </vt:lpstr>
      <vt:lpstr>Announcements</vt:lpstr>
      <vt:lpstr>Announcements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Purdue University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CS250 Computer Architecture</dc:title>
  <dc:creator>George Adams</dc:creator>
  <cp:lastModifiedBy>George Bunch Adams III</cp:lastModifiedBy>
  <cp:revision>989</cp:revision>
  <cp:lastPrinted>2017-10-17T21:59:48Z</cp:lastPrinted>
  <dcterms:created xsi:type="dcterms:W3CDTF">2017-01-09T11:24:18Z</dcterms:created>
  <dcterms:modified xsi:type="dcterms:W3CDTF">2017-11-16T02:46:02Z</dcterms:modified>
</cp:coreProperties>
</file>

<file path=docProps/thumbnail.jpeg>
</file>